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1" r:id="rId2"/>
  </p:sldMasterIdLst>
  <p:notesMasterIdLst>
    <p:notesMasterId r:id="rId23"/>
  </p:notesMasterIdLst>
  <p:handoutMasterIdLst>
    <p:handoutMasterId r:id="rId24"/>
  </p:handoutMasterIdLst>
  <p:sldIdLst>
    <p:sldId id="256" r:id="rId3"/>
    <p:sldId id="310" r:id="rId4"/>
    <p:sldId id="302" r:id="rId5"/>
    <p:sldId id="303" r:id="rId6"/>
    <p:sldId id="300" r:id="rId7"/>
    <p:sldId id="304" r:id="rId8"/>
    <p:sldId id="311" r:id="rId9"/>
    <p:sldId id="347" r:id="rId10"/>
    <p:sldId id="312" r:id="rId11"/>
    <p:sldId id="307" r:id="rId12"/>
    <p:sldId id="309" r:id="rId13"/>
    <p:sldId id="313" r:id="rId14"/>
    <p:sldId id="314" r:id="rId15"/>
    <p:sldId id="299" r:id="rId16"/>
    <p:sldId id="353" r:id="rId17"/>
    <p:sldId id="344" r:id="rId18"/>
    <p:sldId id="332" r:id="rId19"/>
    <p:sldId id="323" r:id="rId20"/>
    <p:sldId id="324" r:id="rId21"/>
    <p:sldId id="29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76"/>
    <a:srgbClr val="878785"/>
    <a:srgbClr val="CED9E5"/>
    <a:srgbClr val="FF4C00"/>
    <a:srgbClr val="878583"/>
    <a:srgbClr val="003C71"/>
    <a:srgbClr val="7BAFD4"/>
    <a:srgbClr val="7B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266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3A588-12AC-452B-91B4-64A5110AA542}" type="datetimeFigureOut">
              <a:rPr lang="en-GB" smtClean="0"/>
              <a:t>19/04/2017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E843B-57A2-484A-9587-90463278C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0487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67F50-3774-4E08-A9B8-71C1EDB019D8}" type="datetimeFigureOut">
              <a:rPr lang="en-GB" smtClean="0"/>
              <a:t>19/04/2017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AE1B4-8CAB-4A61-95F4-75E7F6E073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39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AE1B4-8CAB-4A61-95F4-75E7F6E073F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248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AE1B4-8CAB-4A61-95F4-75E7F6E073FA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206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AE1B4-8CAB-4A61-95F4-75E7F6E073FA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368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AE1B4-8CAB-4A61-95F4-75E7F6E073FA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875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AE1B4-8CAB-4A61-95F4-75E7F6E073F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641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AE1B4-8CAB-4A61-95F4-75E7F6E073F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471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AE1B4-8CAB-4A61-95F4-75E7F6E073F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689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AE1B4-8CAB-4A61-95F4-75E7F6E073F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971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AE1B4-8CAB-4A61-95F4-75E7F6E073F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663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AE1B4-8CAB-4A61-95F4-75E7F6E073FA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412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AE1B4-8CAB-4A61-95F4-75E7F6E073FA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862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AE1B4-8CAB-4A61-95F4-75E7F6E073FA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916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150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6444208" y="5517232"/>
            <a:ext cx="2255912" cy="11185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</a:rPr>
              <a:t>innovation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quality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reliability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6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4973-A115-49D2-BD0E-19E34D60B84E}" type="datetimeFigureOut">
              <a:rPr lang="en-GB" smtClean="0"/>
              <a:t>19/04/2017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7D5-1458-4F99-BB98-31D90140E5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79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4973-A115-49D2-BD0E-19E34D60B84E}" type="datetimeFigureOut">
              <a:rPr lang="en-GB" smtClean="0"/>
              <a:t>19/04/2017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7D5-1458-4F99-BB98-31D90140E5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124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4973-A115-49D2-BD0E-19E34D60B84E}" type="datetimeFigureOut">
              <a:rPr lang="en-GB" smtClean="0"/>
              <a:t>19/04/2017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7D5-1458-4F99-BB98-31D90140E5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965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4973-A115-49D2-BD0E-19E34D60B84E}" type="datetimeFigureOut">
              <a:rPr lang="en-GB" smtClean="0"/>
              <a:t>19/04/2017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7D5-1458-4F99-BB98-31D90140E5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21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ChangeArrowheads="1"/>
          </p:cNvSpPr>
          <p:nvPr userDrawn="1"/>
        </p:nvSpPr>
        <p:spPr bwMode="auto">
          <a:xfrm>
            <a:off x="1" y="6165304"/>
            <a:ext cx="9143999" cy="692696"/>
          </a:xfrm>
          <a:prstGeom prst="rect">
            <a:avLst/>
          </a:prstGeom>
          <a:solidFill>
            <a:srgbClr val="FF7037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endParaRPr lang="en-US" altLang="en-US" dirty="0">
              <a:solidFill>
                <a:schemeClr val="accent6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79512" y="396469"/>
            <a:ext cx="3816424" cy="4139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0" y="836712"/>
            <a:ext cx="9143999" cy="72008"/>
          </a:xfrm>
          <a:prstGeom prst="rect">
            <a:avLst/>
          </a:prstGeom>
          <a:solidFill>
            <a:srgbClr val="CED9E5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endParaRPr lang="en-US" altLang="en-US" dirty="0">
              <a:solidFill>
                <a:schemeClr val="accent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225" y="332656"/>
            <a:ext cx="2368263" cy="426287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832350" y="6368644"/>
            <a:ext cx="5479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3C71"/>
                </a:solidFill>
              </a:rPr>
              <a:t>Oil</a:t>
            </a:r>
            <a:r>
              <a:rPr lang="en-GB" sz="1400" b="1" baseline="0" dirty="0" smtClean="0">
                <a:solidFill>
                  <a:srgbClr val="003C71"/>
                </a:solidFill>
              </a:rPr>
              <a:t> recovery solutions since 1967</a:t>
            </a:r>
            <a:endParaRPr lang="en-GB" sz="1400" b="1" dirty="0">
              <a:solidFill>
                <a:srgbClr val="003C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71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4973-A115-49D2-BD0E-19E34D60B84E}" type="datetimeFigureOut">
              <a:rPr lang="en-GB" smtClean="0"/>
              <a:t>19/04/2017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7D5-1458-4F99-BB98-31D90140E5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189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4973-A115-49D2-BD0E-19E34D60B84E}" type="datetimeFigureOut">
              <a:rPr lang="en-GB" smtClean="0"/>
              <a:t>19/04/2017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7D5-1458-4F99-BB98-31D90140E5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70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4973-A115-49D2-BD0E-19E34D60B84E}" type="datetimeFigureOut">
              <a:rPr lang="en-GB" smtClean="0"/>
              <a:t>19/04/2017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7D5-1458-4F99-BB98-31D90140E5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830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4973-A115-49D2-BD0E-19E34D60B84E}" type="datetimeFigureOut">
              <a:rPr lang="en-GB" smtClean="0"/>
              <a:t>19/04/2017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7D5-1458-4F99-BB98-31D90140E5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650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4973-A115-49D2-BD0E-19E34D60B84E}" type="datetimeFigureOut">
              <a:rPr lang="en-GB" smtClean="0"/>
              <a:t>19/04/2017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7D5-1458-4F99-BB98-31D90140E5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76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4973-A115-49D2-BD0E-19E34D60B84E}" type="datetimeFigureOut">
              <a:rPr lang="en-GB" smtClean="0"/>
              <a:t>19/04/2017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7D5-1458-4F99-BB98-31D90140E5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64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4973-A115-49D2-BD0E-19E34D60B84E}" type="datetimeFigureOut">
              <a:rPr lang="en-GB" smtClean="0"/>
              <a:t>19/04/2017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7D5-1458-4F99-BB98-31D90140E5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70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Vikoma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FA7B2-B4A7-4647-9100-632DA97A4C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1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F4973-A115-49D2-BD0E-19E34D60B84E}" type="datetimeFigureOut">
              <a:rPr lang="en-GB" smtClean="0"/>
              <a:t>19/04/2017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987D5-1458-4F99-BB98-31D90140E5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477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vikoma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5061"/>
            <a:ext cx="9118286" cy="2192669"/>
          </a:xfrm>
          <a:prstGeom prst="rect">
            <a:avLst/>
          </a:prstGeom>
          <a:solidFill>
            <a:srgbClr val="FF4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3106988"/>
            <a:ext cx="9127414" cy="1294319"/>
          </a:xfrm>
          <a:prstGeom prst="rect">
            <a:avLst/>
          </a:prstGeom>
          <a:solidFill>
            <a:srgbClr val="CED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0" y="4330820"/>
            <a:ext cx="9127414" cy="316072"/>
          </a:xfrm>
          <a:prstGeom prst="rect">
            <a:avLst/>
          </a:prstGeom>
          <a:solidFill>
            <a:srgbClr val="878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978" y="260648"/>
            <a:ext cx="2800311" cy="50405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/>
        </p:nvSpPr>
        <p:spPr>
          <a:xfrm>
            <a:off x="395536" y="3184173"/>
            <a:ext cx="7448872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300"/>
              </a:spcBef>
            </a:pPr>
            <a:r>
              <a:rPr lang="en-GB" sz="3600" dirty="0" smtClean="0">
                <a:solidFill>
                  <a:srgbClr val="003C71"/>
                </a:solidFill>
              </a:rPr>
              <a:t>Oil storage</a:t>
            </a:r>
          </a:p>
          <a:p>
            <a:pPr algn="l">
              <a:spcBef>
                <a:spcPts val="300"/>
              </a:spcBef>
            </a:pPr>
            <a:endParaRPr lang="en-GB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spcBef>
                <a:spcPts val="600"/>
              </a:spcBef>
              <a:spcAft>
                <a:spcPts val="900"/>
              </a:spcAft>
            </a:pPr>
            <a:r>
              <a:rPr lang="en-GB" sz="1500" dirty="0" smtClean="0">
                <a:solidFill>
                  <a:schemeClr val="bg1"/>
                </a:solidFill>
              </a:rPr>
              <a:t>Adam Jones</a:t>
            </a:r>
          </a:p>
          <a:p>
            <a:pPr algn="l">
              <a:spcBef>
                <a:spcPts val="600"/>
              </a:spcBef>
              <a:spcAft>
                <a:spcPts val="900"/>
              </a:spcAft>
            </a:pPr>
            <a:r>
              <a:rPr lang="en-GB" sz="1500" dirty="0" smtClean="0">
                <a:solidFill>
                  <a:schemeClr val="bg1"/>
                </a:solidFill>
              </a:rPr>
              <a:t>November </a:t>
            </a:r>
            <a:r>
              <a:rPr lang="en-GB" sz="1500" dirty="0" smtClean="0">
                <a:solidFill>
                  <a:schemeClr val="bg1"/>
                </a:solidFill>
              </a:rPr>
              <a:t>2016</a:t>
            </a:r>
            <a:endParaRPr lang="en-GB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9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Storage barge - FROST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6456" y="6399421"/>
            <a:ext cx="288032" cy="276999"/>
          </a:xfrm>
          <a:prstGeom prst="rect">
            <a:avLst/>
          </a:prstGeom>
          <a:solidFill>
            <a:srgbClr val="003C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09923" y="891814"/>
            <a:ext cx="8178501" cy="4139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600" b="0" dirty="0">
              <a:solidFill>
                <a:srgbClr val="003C7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88273" y="1305787"/>
            <a:ext cx="288818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Certified single point lifting sling provided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alt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Only to be lifted while emptied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Horseshoe shape bow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Boat shape gives Excellent stability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3" y="1305787"/>
            <a:ext cx="5311210" cy="355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Storage barge - FROST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6456" y="6399421"/>
            <a:ext cx="288032" cy="276999"/>
          </a:xfrm>
          <a:prstGeom prst="rect">
            <a:avLst/>
          </a:prstGeom>
          <a:solidFill>
            <a:srgbClr val="003C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09923" y="891814"/>
            <a:ext cx="8178501" cy="4139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600" b="0" dirty="0">
              <a:solidFill>
                <a:srgbClr val="003C7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8" name="Picture 5" descr="D:\media\Photos\Oilstorage-Barge\Image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98800"/>
            <a:ext cx="360040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72124" y="1098800"/>
            <a:ext cx="32442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High visibility cover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alt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Cover to prevent debris and water entering the tank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Skimmer discharge hose point in the top cover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Drainage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Electric &amp; diesel inflators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Assisted deflation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25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Storage barge - FROST</a:t>
            </a:r>
          </a:p>
        </p:txBody>
      </p:sp>
      <p:pic>
        <p:nvPicPr>
          <p:cNvPr id="4" name="Picture 5" descr="D:\media\Photos\Oilstorage-Barge\Image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90" y="1324150"/>
            <a:ext cx="5082668" cy="455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08104" y="1324150"/>
            <a:ext cx="338437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Easy to transport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Small storage 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Multiple tanks can be used in a shuttle system to allow for continuous skimming operations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002376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231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Storage barge - FROST</a:t>
            </a:r>
          </a:p>
        </p:txBody>
      </p:sp>
      <p:pic>
        <p:nvPicPr>
          <p:cNvPr id="4" name="Picture 5" descr="D:\media\Photos\Oilstorage-Barge\Image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6"/>
          <a:stretch/>
        </p:blipFill>
        <p:spPr bwMode="auto">
          <a:xfrm>
            <a:off x="467544" y="1125384"/>
            <a:ext cx="4464496" cy="489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6096" y="1125384"/>
            <a:ext cx="29523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Towing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4 knots full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10 knots empty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Multiple tanks can be towed in line</a:t>
            </a:r>
          </a:p>
        </p:txBody>
      </p:sp>
    </p:spTree>
    <p:extLst>
      <p:ext uri="{BB962C8B-B14F-4D97-AF65-F5344CB8AC3E}">
        <p14:creationId xmlns:p14="http://schemas.microsoft.com/office/powerpoint/2010/main" val="73355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Storage barge - FROST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5376597" cy="4032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152" y="1342106"/>
            <a:ext cx="29523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Aluminium storage container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All equipment housed in the container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Tank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Top cover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Inflator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Repair kit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Removable sides for easy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Lifting points &amp;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forkliftable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96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Materials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6456" y="6399421"/>
            <a:ext cx="288032" cy="276999"/>
          </a:xfrm>
          <a:prstGeom prst="rect">
            <a:avLst/>
          </a:prstGeom>
          <a:solidFill>
            <a:srgbClr val="003C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09923" y="891814"/>
            <a:ext cx="8178501" cy="4139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600" b="0" dirty="0">
              <a:solidFill>
                <a:srgbClr val="003C7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6" name="Picture 7" descr="S:\Technical Information\Booms\General\Material cost v Life cy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4" b="8943"/>
          <a:stretch>
            <a:fillRect/>
          </a:stretch>
        </p:blipFill>
        <p:spPr bwMode="auto">
          <a:xfrm>
            <a:off x="524254" y="1196752"/>
            <a:ext cx="8095492" cy="45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8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Storage ratios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6456" y="6399421"/>
            <a:ext cx="288032" cy="276999"/>
          </a:xfrm>
          <a:prstGeom prst="rect">
            <a:avLst/>
          </a:prstGeom>
          <a:solidFill>
            <a:srgbClr val="003C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09923" y="891814"/>
            <a:ext cx="8178501" cy="4139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600" b="0" dirty="0">
              <a:solidFill>
                <a:srgbClr val="003C7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1484784"/>
            <a:ext cx="784887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Storage capacity vs skimmer recovery capacity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Customers skimmer recovery capability?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Storage capacity needs to be several times higher than skimming capacity in order to allow for continuous skimming operations.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20m3/hr skimmer could fill a 50m3 tank in 2 ½ hours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When the tank is full the skimming operation needs to stop while the tank is emptied or replaced (TIME!)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GB" dirty="0">
              <a:solidFill>
                <a:srgbClr val="00237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GB" dirty="0" smtClean="0">
              <a:solidFill>
                <a:srgbClr val="00237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GB" dirty="0" smtClean="0">
              <a:solidFill>
                <a:srgbClr val="0023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9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Benefits</a:t>
            </a:r>
            <a:r>
              <a:rPr lang="en-GB" dirty="0" smtClean="0">
                <a:solidFill>
                  <a:srgbClr val="002376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endParaRPr lang="en-GB" dirty="0">
              <a:solidFill>
                <a:srgbClr val="002376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76456" y="6399421"/>
            <a:ext cx="288032" cy="276999"/>
          </a:xfrm>
          <a:prstGeom prst="rect">
            <a:avLst/>
          </a:prstGeom>
          <a:solidFill>
            <a:srgbClr val="003C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09923" y="891814"/>
            <a:ext cx="8178501" cy="4139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600" b="0" dirty="0">
              <a:solidFill>
                <a:srgbClr val="003C7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1089862"/>
            <a:ext cx="669674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Large range of sizes available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Small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&amp; compact when stored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Wide range of applications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Can be used in a range of climatic conditions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Easy to manoeuvre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Quick and easy to inflate/set up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GB" dirty="0">
              <a:solidFill>
                <a:srgbClr val="00237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GB" dirty="0">
              <a:solidFill>
                <a:srgbClr val="002376"/>
              </a:solidFill>
            </a:endParaRPr>
          </a:p>
          <a:p>
            <a:pPr>
              <a:defRPr/>
            </a:pPr>
            <a:endParaRPr lang="en-GB" dirty="0" smtClean="0">
              <a:solidFill>
                <a:srgbClr val="00237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GB" dirty="0" smtClean="0">
              <a:solidFill>
                <a:srgbClr val="00237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GB" dirty="0" smtClean="0">
              <a:solidFill>
                <a:srgbClr val="0023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9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Summary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6456" y="6399421"/>
            <a:ext cx="288032" cy="276999"/>
          </a:xfrm>
          <a:prstGeom prst="rect">
            <a:avLst/>
          </a:prstGeom>
          <a:solidFill>
            <a:srgbClr val="003C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09923" y="891814"/>
            <a:ext cx="8178501" cy="4139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600" b="0" dirty="0">
              <a:solidFill>
                <a:srgbClr val="003C7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1089862"/>
            <a:ext cx="669674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Temporary storage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Types of temporary storage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Floating </a:t>
            </a:r>
          </a:p>
          <a:p>
            <a:pPr>
              <a:defRPr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Storage ratios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Benefits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Questions &amp; answers</a:t>
            </a:r>
          </a:p>
          <a:p>
            <a:pPr>
              <a:defRPr/>
            </a:pPr>
            <a:endParaRPr lang="en-GB" dirty="0" smtClean="0">
              <a:solidFill>
                <a:srgbClr val="00237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GB" dirty="0" smtClean="0">
              <a:solidFill>
                <a:srgbClr val="00237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GB" dirty="0" smtClean="0">
              <a:solidFill>
                <a:srgbClr val="0023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8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Questions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3069" y="2564904"/>
            <a:ext cx="82978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GB" altLang="en-US" sz="6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8044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Introduction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6456" y="6399421"/>
            <a:ext cx="288032" cy="276999"/>
          </a:xfrm>
          <a:prstGeom prst="rect">
            <a:avLst/>
          </a:prstGeom>
          <a:solidFill>
            <a:srgbClr val="003C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09923" y="891814"/>
            <a:ext cx="8178501" cy="4139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600" b="0" dirty="0">
              <a:solidFill>
                <a:srgbClr val="003C7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1089862"/>
            <a:ext cx="669674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Temporary storage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Types of temporary storage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Floating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Land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Specials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Tanker rollover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Equipment cleaning tanks (decontamination)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Storage ratios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Benefits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Questions &amp; answers</a:t>
            </a:r>
          </a:p>
          <a:p>
            <a:pPr>
              <a:defRPr/>
            </a:pPr>
            <a:endParaRPr lang="en-GB" dirty="0" smtClean="0">
              <a:solidFill>
                <a:srgbClr val="00237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GB" dirty="0" smtClean="0">
              <a:solidFill>
                <a:srgbClr val="00237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GB" dirty="0" smtClean="0">
              <a:solidFill>
                <a:srgbClr val="00237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497840"/>
            <a:ext cx="4968552" cy="14352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34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9128" y="3068960"/>
            <a:ext cx="9162256" cy="3789040"/>
            <a:chOff x="-9128" y="3137258"/>
            <a:chExt cx="9162256" cy="3720742"/>
          </a:xfrm>
        </p:grpSpPr>
        <p:sp>
          <p:nvSpPr>
            <p:cNvPr id="3" name="Rectangle 2"/>
            <p:cNvSpPr/>
            <p:nvPr/>
          </p:nvSpPr>
          <p:spPr>
            <a:xfrm>
              <a:off x="0" y="4665331"/>
              <a:ext cx="9144000" cy="2192669"/>
            </a:xfrm>
            <a:prstGeom prst="rect">
              <a:avLst/>
            </a:prstGeom>
            <a:solidFill>
              <a:srgbClr val="FF4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9128" y="3137258"/>
              <a:ext cx="9162256" cy="1294319"/>
            </a:xfrm>
            <a:prstGeom prst="rect">
              <a:avLst/>
            </a:prstGeom>
            <a:solidFill>
              <a:srgbClr val="CED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9128" y="4361090"/>
              <a:ext cx="9162256" cy="316072"/>
            </a:xfrm>
            <a:prstGeom prst="rect">
              <a:avLst/>
            </a:prstGeom>
            <a:solidFill>
              <a:srgbClr val="8787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978" y="260648"/>
            <a:ext cx="2800311" cy="5040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4925" y="4747468"/>
            <a:ext cx="3456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Vikoma </a:t>
            </a:r>
            <a:r>
              <a:rPr lang="en-GB" sz="1400" b="1" dirty="0">
                <a:solidFill>
                  <a:schemeClr val="bg1"/>
                </a:solidFill>
              </a:rPr>
              <a:t>International Ltd</a:t>
            </a:r>
          </a:p>
          <a:p>
            <a:r>
              <a:rPr lang="en-GB" sz="1400" dirty="0">
                <a:solidFill>
                  <a:schemeClr val="bg1"/>
                </a:solidFill>
              </a:rPr>
              <a:t>Kingston </a:t>
            </a:r>
            <a:r>
              <a:rPr lang="en-GB" sz="1400" dirty="0" smtClean="0">
                <a:solidFill>
                  <a:schemeClr val="bg1"/>
                </a:solidFill>
              </a:rPr>
              <a:t>Works, Kingston </a:t>
            </a:r>
            <a:r>
              <a:rPr lang="en-GB" sz="1400" dirty="0">
                <a:solidFill>
                  <a:schemeClr val="bg1"/>
                </a:solidFill>
              </a:rPr>
              <a:t>Road</a:t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East Cowes</a:t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Isle of Wight</a:t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PO32 6JS. UK</a:t>
            </a:r>
          </a:p>
          <a:p>
            <a:r>
              <a:rPr lang="en-GB" sz="1400" dirty="0" smtClean="0">
                <a:solidFill>
                  <a:schemeClr val="bg1"/>
                </a:solidFill>
              </a:rPr>
              <a:t>T: (0)1983 </a:t>
            </a:r>
            <a:r>
              <a:rPr lang="en-GB" sz="1400" dirty="0">
                <a:solidFill>
                  <a:schemeClr val="bg1"/>
                </a:solidFill>
              </a:rPr>
              <a:t>200560</a:t>
            </a:r>
          </a:p>
          <a:p>
            <a:r>
              <a:rPr lang="en-GB" sz="1400" dirty="0" smtClean="0">
                <a:solidFill>
                  <a:schemeClr val="bg1"/>
                </a:solidFill>
              </a:rPr>
              <a:t>E:</a:t>
            </a:r>
            <a:r>
              <a:rPr lang="en-GB" sz="1400" dirty="0">
                <a:solidFill>
                  <a:schemeClr val="bg1"/>
                </a:solidFill>
              </a:rPr>
              <a:t> </a:t>
            </a:r>
            <a:r>
              <a:rPr lang="en-GB" sz="1400" dirty="0">
                <a:solidFill>
                  <a:schemeClr val="bg1"/>
                </a:solidFill>
                <a:hlinkClick r:id="rId3"/>
              </a:rPr>
              <a:t>sales@vikoma.com</a:t>
            </a:r>
            <a:endParaRPr lang="en-GB" sz="1400" dirty="0">
              <a:solidFill>
                <a:schemeClr val="bg1"/>
              </a:solidFill>
            </a:endParaRPr>
          </a:p>
          <a:p>
            <a:r>
              <a:rPr lang="en-GB" sz="1400" dirty="0" smtClean="0">
                <a:solidFill>
                  <a:schemeClr val="bg1"/>
                </a:solidFill>
              </a:rPr>
              <a:t>W: www.vikoma.com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4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Temporary Storage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6456" y="6399421"/>
            <a:ext cx="288032" cy="276999"/>
          </a:xfrm>
          <a:prstGeom prst="rect">
            <a:avLst/>
          </a:prstGeom>
          <a:solidFill>
            <a:srgbClr val="003C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09923" y="891814"/>
            <a:ext cx="8178501" cy="4139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600" b="0" dirty="0">
              <a:solidFill>
                <a:srgbClr val="003C7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315" y="1052736"/>
            <a:ext cx="6471371" cy="49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8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Storage types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6456" y="6399421"/>
            <a:ext cx="288032" cy="276999"/>
          </a:xfrm>
          <a:prstGeom prst="rect">
            <a:avLst/>
          </a:prstGeom>
          <a:solidFill>
            <a:srgbClr val="003C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09923" y="891814"/>
            <a:ext cx="8178501" cy="4139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600" b="0" dirty="0">
              <a:solidFill>
                <a:srgbClr val="003C7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93" y="1098800"/>
            <a:ext cx="4055280" cy="2961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021" y="2996952"/>
            <a:ext cx="4055280" cy="29613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99992" y="1782037"/>
            <a:ext cx="12423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Floating </a:t>
            </a:r>
          </a:p>
        </p:txBody>
      </p:sp>
      <p:sp>
        <p:nvSpPr>
          <p:cNvPr id="9" name="Rectangle 8"/>
          <p:cNvSpPr/>
          <p:nvPr/>
        </p:nvSpPr>
        <p:spPr>
          <a:xfrm>
            <a:off x="3635896" y="4797152"/>
            <a:ext cx="982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Land</a:t>
            </a:r>
            <a:r>
              <a:rPr lang="en-GB" dirty="0">
                <a:solidFill>
                  <a:srgbClr val="00237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03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Floating storage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6456" y="6399421"/>
            <a:ext cx="288032" cy="276999"/>
          </a:xfrm>
          <a:prstGeom prst="rect">
            <a:avLst/>
          </a:prstGeom>
          <a:solidFill>
            <a:srgbClr val="003C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09923" y="891814"/>
            <a:ext cx="8178501" cy="4139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600" b="0" dirty="0">
              <a:solidFill>
                <a:srgbClr val="003C7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54347" y="1387159"/>
            <a:ext cx="83661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Floating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Barge (FROST)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lnSpc>
                <a:spcPct val="200000"/>
              </a:lnSpc>
              <a:defRPr/>
            </a:pP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	 		</a:t>
            </a:r>
          </a:p>
          <a:p>
            <a:pPr>
              <a:defRPr/>
            </a:pP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017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Storage barge - FROST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6456" y="6399421"/>
            <a:ext cx="288032" cy="276999"/>
          </a:xfrm>
          <a:prstGeom prst="rect">
            <a:avLst/>
          </a:prstGeom>
          <a:solidFill>
            <a:srgbClr val="003C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09923" y="891814"/>
            <a:ext cx="8178501" cy="4139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600" b="0" dirty="0">
              <a:solidFill>
                <a:srgbClr val="003C7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1067509"/>
            <a:ext cx="6552728" cy="491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2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FROST – Sizes 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09923" y="1323278"/>
            <a:ext cx="8366125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Capacity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5m3 (FR50)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10m3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25m3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50m3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100m3</a:t>
            </a:r>
          </a:p>
          <a:p>
            <a:pPr marL="457200" lvl="1" indent="0">
              <a:defRPr/>
            </a:pPr>
            <a:endParaRPr lang="en-GB" sz="2000" dirty="0">
              <a:solidFill>
                <a:srgbClr val="002376"/>
              </a:solidFill>
              <a:latin typeface="+mn-lt"/>
            </a:endParaRPr>
          </a:p>
          <a:p>
            <a:pPr algn="l">
              <a:lnSpc>
                <a:spcPct val="200000"/>
              </a:lnSpc>
              <a:defRPr/>
            </a:pP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	 		</a:t>
            </a:r>
          </a:p>
          <a:p>
            <a:pPr>
              <a:defRPr/>
            </a:pP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892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Materials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6456" y="6399421"/>
            <a:ext cx="288032" cy="276999"/>
          </a:xfrm>
          <a:prstGeom prst="rect">
            <a:avLst/>
          </a:prstGeom>
          <a:solidFill>
            <a:srgbClr val="003C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09923" y="891814"/>
            <a:ext cx="8178501" cy="4139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600" b="0" dirty="0">
              <a:solidFill>
                <a:srgbClr val="003C7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8960" y="1086619"/>
            <a:ext cx="288818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100% neoprene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alt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Excellent resistance to hydrocarbons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Excellent resistance to salt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High UV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Excellent flexibility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Excellent abrasion resistance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Vulcanised joints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Big operational range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- 40oC to + </a:t>
            </a:r>
            <a:r>
              <a:rPr lang="en-GB" altLang="en-US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90oC</a:t>
            </a:r>
            <a:endParaRPr lang="en-GB" altLang="en-US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GB" altLang="en-US" dirty="0">
              <a:solidFill>
                <a:srgbClr val="00237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  <p:pic>
        <p:nvPicPr>
          <p:cNvPr id="11" name="Picture 11" descr="Boom material neopre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641850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64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Storage barge - FROST</a:t>
            </a:r>
          </a:p>
        </p:txBody>
      </p:sp>
      <p:pic>
        <p:nvPicPr>
          <p:cNvPr id="4" name="Picture 5" descr="D:\media\Photos\new\Dcp01727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2" b="58"/>
          <a:stretch>
            <a:fillRect/>
          </a:stretch>
        </p:blipFill>
        <p:spPr bwMode="auto">
          <a:xfrm>
            <a:off x="573088" y="2204864"/>
            <a:ext cx="7927975" cy="343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3088" y="1196752"/>
            <a:ext cx="79279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Segmented inflatable sections enable the tank to remain afloat if one section is punctured</a:t>
            </a:r>
            <a:endParaRPr lang="en-US" altLang="en-US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14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koma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Vikoma Template</Template>
  <TotalTime>3057</TotalTime>
  <Words>388</Words>
  <Application>Microsoft Office PowerPoint</Application>
  <PresentationFormat>On-screen Show (4:3)</PresentationFormat>
  <Paragraphs>186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Vikoma Template</vt:lpstr>
      <vt:lpstr>Custom Design</vt:lpstr>
      <vt:lpstr>PowerPoint Presentation</vt:lpstr>
      <vt:lpstr>Introduction</vt:lpstr>
      <vt:lpstr>Temporary Storage</vt:lpstr>
      <vt:lpstr>Storage types</vt:lpstr>
      <vt:lpstr>Floating storage</vt:lpstr>
      <vt:lpstr>Storage barge - FROST</vt:lpstr>
      <vt:lpstr>FROST – Sizes </vt:lpstr>
      <vt:lpstr>Materials</vt:lpstr>
      <vt:lpstr>Storage barge - FROST</vt:lpstr>
      <vt:lpstr>Storage barge - FROST</vt:lpstr>
      <vt:lpstr>Storage barge - FROST</vt:lpstr>
      <vt:lpstr>Storage barge - FROST</vt:lpstr>
      <vt:lpstr>Storage barge - FROST</vt:lpstr>
      <vt:lpstr>Storage barge - FROST</vt:lpstr>
      <vt:lpstr>Materials</vt:lpstr>
      <vt:lpstr>Storage ratios </vt:lpstr>
      <vt:lpstr>Benefits </vt:lpstr>
      <vt:lpstr>Summary</vt:lpstr>
      <vt:lpstr>Questions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Massey</dc:creator>
  <cp:lastModifiedBy>Adam Jones</cp:lastModifiedBy>
  <cp:revision>380</cp:revision>
  <dcterms:created xsi:type="dcterms:W3CDTF">2015-05-18T13:27:40Z</dcterms:created>
  <dcterms:modified xsi:type="dcterms:W3CDTF">2017-04-19T07:58:05Z</dcterms:modified>
</cp:coreProperties>
</file>